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39" r:id="rId3"/>
    <p:sldId id="340" r:id="rId4"/>
    <p:sldId id="341" r:id="rId5"/>
    <p:sldId id="325" r:id="rId6"/>
    <p:sldId id="342" r:id="rId7"/>
    <p:sldId id="269" r:id="rId8"/>
    <p:sldId id="348" r:id="rId9"/>
    <p:sldId id="332" r:id="rId10"/>
    <p:sldId id="350" r:id="rId11"/>
    <p:sldId id="351" r:id="rId12"/>
    <p:sldId id="352" r:id="rId13"/>
    <p:sldId id="353" r:id="rId14"/>
    <p:sldId id="354" r:id="rId15"/>
    <p:sldId id="355" r:id="rId16"/>
    <p:sldId id="356" r:id="rId17"/>
    <p:sldId id="357" r:id="rId18"/>
    <p:sldId id="358" r:id="rId19"/>
    <p:sldId id="359" r:id="rId20"/>
    <p:sldId id="334"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55" d="100"/>
          <a:sy n="55" d="100"/>
        </p:scale>
        <p:origin x="75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3FF0-6147-4CE6-93A6-6C86D13400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6CA1E6-F6E2-486D-A06E-10B82FAD17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51F48F-030A-45C4-8D03-0BEE55DCD454}"/>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5" name="Footer Placeholder 4">
            <a:extLst>
              <a:ext uri="{FF2B5EF4-FFF2-40B4-BE49-F238E27FC236}">
                <a16:creationId xmlns:a16="http://schemas.microsoft.com/office/drawing/2014/main" id="{902F2BD7-B7A2-4B5E-B137-FC1B2AD06E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2EB771-62FC-4869-B028-C9541E6F7438}"/>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4106406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0CC9C-6054-4B60-B950-EAF69BEE9C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741B31-2623-4CCF-9A61-26200B61640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EFDC85-2C64-4E4D-B960-1FB764E5E9C6}"/>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5" name="Footer Placeholder 4">
            <a:extLst>
              <a:ext uri="{FF2B5EF4-FFF2-40B4-BE49-F238E27FC236}">
                <a16:creationId xmlns:a16="http://schemas.microsoft.com/office/drawing/2014/main" id="{9EA8482F-C1C4-413C-8BC0-029BDB7222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989F90-318F-4C73-ABB4-74D903781458}"/>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3338889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AF559-C815-403A-B779-18229CCCA5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E78A55-74A3-44E2-9FF7-E74C32A29E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6C5C74-11AF-4F04-A977-0336AB1FAF47}"/>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5" name="Footer Placeholder 4">
            <a:extLst>
              <a:ext uri="{FF2B5EF4-FFF2-40B4-BE49-F238E27FC236}">
                <a16:creationId xmlns:a16="http://schemas.microsoft.com/office/drawing/2014/main" id="{77586D21-A6F6-49F4-98AF-970F0B4A4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815837-AA40-4E46-A035-EC938770AEFC}"/>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328219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3961-1714-40B8-AB05-714AC903E6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CD0A94-E833-432E-835F-6F1EC707A52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454B59-35E8-4490-B1CA-BF2C824A14D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89FA9A-E7CF-4B03-B0A7-D37B2BC5B800}"/>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6" name="Footer Placeholder 5">
            <a:extLst>
              <a:ext uri="{FF2B5EF4-FFF2-40B4-BE49-F238E27FC236}">
                <a16:creationId xmlns:a16="http://schemas.microsoft.com/office/drawing/2014/main" id="{7D636E9A-2546-44F0-98FC-28184F684A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3A440E-195D-470A-A0F8-4EA3777C792B}"/>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3217809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F234-1872-4F68-9DB0-00A09B08D3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139099-1548-48C1-BD8D-94B3162294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1223311-07B8-47AB-BBCF-477EFACD4F6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58D470-9283-4F9E-A4B3-A806C5D632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622E8B5-CE9C-479E-9958-07332CD8A0D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DB1F8B-6A5C-49EB-A85D-25892C997FB5}"/>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8" name="Footer Placeholder 7">
            <a:extLst>
              <a:ext uri="{FF2B5EF4-FFF2-40B4-BE49-F238E27FC236}">
                <a16:creationId xmlns:a16="http://schemas.microsoft.com/office/drawing/2014/main" id="{BB37D157-7097-4C81-B3C3-3073CAF961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1454C6-DE95-46CB-89D6-02AF1D5334C1}"/>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355851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276E-2D4E-4588-B7B7-8C05FC4DB8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E2783C-D2A8-4F47-8416-17A405B084B6}"/>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4" name="Footer Placeholder 3">
            <a:extLst>
              <a:ext uri="{FF2B5EF4-FFF2-40B4-BE49-F238E27FC236}">
                <a16:creationId xmlns:a16="http://schemas.microsoft.com/office/drawing/2014/main" id="{2E7103F9-B7AB-4EBD-91E5-26A4C4A8DB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80BD63-AA73-485C-A907-928575C9EEB7}"/>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593757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1DB8E7-8F33-4BCB-A960-25CD918F539C}"/>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3" name="Footer Placeholder 2">
            <a:extLst>
              <a:ext uri="{FF2B5EF4-FFF2-40B4-BE49-F238E27FC236}">
                <a16:creationId xmlns:a16="http://schemas.microsoft.com/office/drawing/2014/main" id="{E8A7C670-D21C-4ABF-87C0-1CB7366048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38E177-4017-43ED-A381-C40DF99F3FDA}"/>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757148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B7643-8174-4B51-BE9C-481C46164B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F73E92-645A-4F3E-ADC6-F31FC4319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849676-A016-41AF-A372-C0C7E3C57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079AA30-043E-4ADE-BFD1-8E8F6965E8A8}"/>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6" name="Footer Placeholder 5">
            <a:extLst>
              <a:ext uri="{FF2B5EF4-FFF2-40B4-BE49-F238E27FC236}">
                <a16:creationId xmlns:a16="http://schemas.microsoft.com/office/drawing/2014/main" id="{10C14EF7-DA0C-4CF0-A05A-4C57B3935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221E5C-01E5-43B2-968A-EE6C00896496}"/>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760853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7F78-6633-47AC-8881-4A197F61BC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64C666-F76A-4B6F-AAD1-320BAF988F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6868FB-526F-432E-B943-3E203ECB4D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C27397-D773-4023-9967-3BD09D97260B}"/>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6" name="Footer Placeholder 5">
            <a:extLst>
              <a:ext uri="{FF2B5EF4-FFF2-40B4-BE49-F238E27FC236}">
                <a16:creationId xmlns:a16="http://schemas.microsoft.com/office/drawing/2014/main" id="{895AF067-D24A-4F79-B2E2-F111D72843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345715-AA69-460E-823E-E9830CAF844D}"/>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3556714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01C08-A70B-4BEE-A3EA-41C71024A5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5FD39B-12C5-4256-B57D-76B92234179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803C3D-08D9-4484-AFA7-737F1F6AEFB3}"/>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5" name="Footer Placeholder 4">
            <a:extLst>
              <a:ext uri="{FF2B5EF4-FFF2-40B4-BE49-F238E27FC236}">
                <a16:creationId xmlns:a16="http://schemas.microsoft.com/office/drawing/2014/main" id="{5FEB31E0-DCA2-4346-92C8-F6B60C1324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5F689-A2E1-4A2F-B919-F435AFF3B016}"/>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3817012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EA3DB9-6CFC-4676-9070-77C6985C9E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142E74-C775-405B-94EB-2B0E153ED75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0AA0BB-C70E-4A0E-BBC2-CDB50B129DAB}"/>
              </a:ext>
            </a:extLst>
          </p:cNvPr>
          <p:cNvSpPr>
            <a:spLocks noGrp="1"/>
          </p:cNvSpPr>
          <p:nvPr>
            <p:ph type="dt" sz="half" idx="10"/>
          </p:nvPr>
        </p:nvSpPr>
        <p:spPr/>
        <p:txBody>
          <a:bodyPr/>
          <a:lstStyle/>
          <a:p>
            <a:fld id="{93696696-59BC-4B61-80CF-38FEF0F4B33B}" type="datetimeFigureOut">
              <a:rPr lang="en-US" smtClean="0"/>
              <a:t>12/18/2019</a:t>
            </a:fld>
            <a:endParaRPr lang="en-US"/>
          </a:p>
        </p:txBody>
      </p:sp>
      <p:sp>
        <p:nvSpPr>
          <p:cNvPr id="5" name="Footer Placeholder 4">
            <a:extLst>
              <a:ext uri="{FF2B5EF4-FFF2-40B4-BE49-F238E27FC236}">
                <a16:creationId xmlns:a16="http://schemas.microsoft.com/office/drawing/2014/main" id="{D402971C-B7E6-4351-90B4-531EE459AB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1C5364-56A0-4622-93AB-390F63C4CF6E}"/>
              </a:ext>
            </a:extLst>
          </p:cNvPr>
          <p:cNvSpPr>
            <a:spLocks noGrp="1"/>
          </p:cNvSpPr>
          <p:nvPr>
            <p:ph type="sldNum" sz="quarter" idx="12"/>
          </p:nvPr>
        </p:nvSpPr>
        <p:spPr/>
        <p:txBody>
          <a:bodyPr/>
          <a:lstStyle/>
          <a:p>
            <a:fld id="{C848642F-2373-4326-A98C-95E03A6CC159}" type="slidenum">
              <a:rPr lang="en-US" smtClean="0"/>
              <a:t>‹#›</a:t>
            </a:fld>
            <a:endParaRPr lang="en-US"/>
          </a:p>
        </p:txBody>
      </p:sp>
    </p:spTree>
    <p:extLst>
      <p:ext uri="{BB962C8B-B14F-4D97-AF65-F5344CB8AC3E}">
        <p14:creationId xmlns:p14="http://schemas.microsoft.com/office/powerpoint/2010/main" val="790263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D56ABA-AFF1-4343-8410-1EDF0EAB17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E53A99-691F-49E0-B709-F32F469892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7BE276-BB9B-4BDA-92A1-15D2D3030F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96696-59BC-4B61-80CF-38FEF0F4B33B}" type="datetimeFigureOut">
              <a:rPr lang="en-US" smtClean="0"/>
              <a:t>12/18/2019</a:t>
            </a:fld>
            <a:endParaRPr lang="en-US"/>
          </a:p>
        </p:txBody>
      </p:sp>
      <p:sp>
        <p:nvSpPr>
          <p:cNvPr id="5" name="Footer Placeholder 4">
            <a:extLst>
              <a:ext uri="{FF2B5EF4-FFF2-40B4-BE49-F238E27FC236}">
                <a16:creationId xmlns:a16="http://schemas.microsoft.com/office/drawing/2014/main" id="{B8BF312D-6103-4676-90A9-D375C0ACF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70F5FC-6B3D-4FFC-9DBD-95FDE26718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48642F-2373-4326-A98C-95E03A6CC159}" type="slidenum">
              <a:rPr lang="en-US" smtClean="0"/>
              <a:t>‹#›</a:t>
            </a:fld>
            <a:endParaRPr lang="en-US"/>
          </a:p>
        </p:txBody>
      </p:sp>
    </p:spTree>
    <p:extLst>
      <p:ext uri="{BB962C8B-B14F-4D97-AF65-F5344CB8AC3E}">
        <p14:creationId xmlns:p14="http://schemas.microsoft.com/office/powerpoint/2010/main" val="3786603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B8009F-CCC7-4F2A-A76E-3F0919297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1964" y="1147572"/>
            <a:ext cx="5148072" cy="4562856"/>
          </a:xfrm>
          <a:prstGeom prst="rect">
            <a:avLst/>
          </a:prstGeom>
        </p:spPr>
      </p:pic>
    </p:spTree>
    <p:extLst>
      <p:ext uri="{BB962C8B-B14F-4D97-AF65-F5344CB8AC3E}">
        <p14:creationId xmlns:p14="http://schemas.microsoft.com/office/powerpoint/2010/main" val="55887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8D5E2-C3AC-451B-B703-22836EF99B0F}"/>
              </a:ext>
            </a:extLst>
          </p:cNvPr>
          <p:cNvSpPr>
            <a:spLocks noGrp="1"/>
          </p:cNvSpPr>
          <p:nvPr>
            <p:ph type="title"/>
          </p:nvPr>
        </p:nvSpPr>
        <p:spPr/>
        <p:txBody>
          <a:bodyPr/>
          <a:lstStyle/>
          <a:p>
            <a:pPr algn="ctr"/>
            <a:r>
              <a:rPr lang="en-US" dirty="0"/>
              <a:t>PHOENIX PROPOSITION 105</a:t>
            </a:r>
          </a:p>
        </p:txBody>
      </p:sp>
      <p:sp>
        <p:nvSpPr>
          <p:cNvPr id="3" name="Content Placeholder 2">
            <a:extLst>
              <a:ext uri="{FF2B5EF4-FFF2-40B4-BE49-F238E27FC236}">
                <a16:creationId xmlns:a16="http://schemas.microsoft.com/office/drawing/2014/main" id="{86668BB4-A296-4D37-BD8D-666AFE330AAF}"/>
              </a:ext>
            </a:extLst>
          </p:cNvPr>
          <p:cNvSpPr>
            <a:spLocks noGrp="1"/>
          </p:cNvSpPr>
          <p:nvPr>
            <p:ph idx="1"/>
          </p:nvPr>
        </p:nvSpPr>
        <p:spPr/>
        <p:txBody>
          <a:bodyPr/>
          <a:lstStyle/>
          <a:p>
            <a:r>
              <a:rPr lang="en-US" dirty="0"/>
              <a:t>Started with two-lanes versus four-lanes on S. Central Ave.  Escalated from there.</a:t>
            </a:r>
          </a:p>
          <a:p>
            <a:r>
              <a:rPr lang="en-US" dirty="0"/>
              <a:t>Koch Brothers organization wrote proposition:</a:t>
            </a:r>
          </a:p>
          <a:p>
            <a:pPr lvl="1"/>
            <a:r>
              <a:rPr lang="en-US" dirty="0"/>
              <a:t>All light rail extensions terminated with money going to highways;</a:t>
            </a:r>
          </a:p>
          <a:p>
            <a:pPr lvl="1"/>
            <a:r>
              <a:rPr lang="en-US" dirty="0"/>
              <a:t>Phoenix prohibited from any future involvement with </a:t>
            </a:r>
            <a:r>
              <a:rPr lang="en-US" i="1" dirty="0"/>
              <a:t>any kind of rail</a:t>
            </a:r>
            <a:r>
              <a:rPr lang="en-US" dirty="0"/>
              <a:t>;</a:t>
            </a:r>
          </a:p>
          <a:p>
            <a:pPr lvl="1"/>
            <a:r>
              <a:rPr lang="en-US" dirty="0"/>
              <a:t>No money spent on any renewal of existing light rail;</a:t>
            </a:r>
          </a:p>
          <a:p>
            <a:pPr lvl="1"/>
            <a:r>
              <a:rPr lang="en-US" dirty="0"/>
              <a:t>By extension, Maricopa Association of Governments (MAG) reallocate future resources to freeways and buses;</a:t>
            </a:r>
          </a:p>
          <a:p>
            <a:pPr lvl="1"/>
            <a:r>
              <a:rPr lang="en-US" dirty="0"/>
              <a:t>Rejection of federal dollars for rail.</a:t>
            </a:r>
          </a:p>
          <a:p>
            <a:r>
              <a:rPr lang="en-US" dirty="0"/>
              <a:t>Goal: Light rail in Nashville had been killed; Phoenix was next.</a:t>
            </a:r>
          </a:p>
        </p:txBody>
      </p:sp>
    </p:spTree>
    <p:extLst>
      <p:ext uri="{BB962C8B-B14F-4D97-AF65-F5344CB8AC3E}">
        <p14:creationId xmlns:p14="http://schemas.microsoft.com/office/powerpoint/2010/main" val="4066016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8638A-301B-4218-9EFF-0FB9DE0369AB}"/>
              </a:ext>
            </a:extLst>
          </p:cNvPr>
          <p:cNvSpPr>
            <a:spLocks noGrp="1"/>
          </p:cNvSpPr>
          <p:nvPr>
            <p:ph type="title"/>
          </p:nvPr>
        </p:nvSpPr>
        <p:spPr/>
        <p:txBody>
          <a:bodyPr/>
          <a:lstStyle/>
          <a:p>
            <a:pPr algn="ctr"/>
            <a:r>
              <a:rPr lang="en-US" dirty="0"/>
              <a:t>PHOENIX PROPOSITION 105</a:t>
            </a:r>
          </a:p>
        </p:txBody>
      </p:sp>
      <p:sp>
        <p:nvSpPr>
          <p:cNvPr id="3" name="Content Placeholder 2">
            <a:extLst>
              <a:ext uri="{FF2B5EF4-FFF2-40B4-BE49-F238E27FC236}">
                <a16:creationId xmlns:a16="http://schemas.microsoft.com/office/drawing/2014/main" id="{B4D375FB-A88A-4498-BB0C-E72EC8FFFC7B}"/>
              </a:ext>
            </a:extLst>
          </p:cNvPr>
          <p:cNvSpPr>
            <a:spLocks noGrp="1"/>
          </p:cNvSpPr>
          <p:nvPr>
            <p:ph idx="1"/>
          </p:nvPr>
        </p:nvSpPr>
        <p:spPr/>
        <p:txBody>
          <a:bodyPr/>
          <a:lstStyle/>
          <a:p>
            <a:r>
              <a:rPr lang="en-US" dirty="0"/>
              <a:t>Friends of Transit headed effort; they had Rolodex and dollars.</a:t>
            </a:r>
          </a:p>
          <a:p>
            <a:r>
              <a:rPr lang="en-US" dirty="0"/>
              <a:t>All Aboard Arizona wrote ballot argument against Prop 105 for voters pamphlet.  Our hook was “rail of </a:t>
            </a:r>
            <a:r>
              <a:rPr lang="en-US" i="1" dirty="0"/>
              <a:t>all</a:t>
            </a:r>
            <a:r>
              <a:rPr lang="en-US" dirty="0"/>
              <a:t> kinds.”</a:t>
            </a:r>
          </a:p>
          <a:p>
            <a:r>
              <a:rPr lang="en-US" dirty="0"/>
              <a:t>Our ballot argument was template for other organizations.</a:t>
            </a:r>
          </a:p>
          <a:p>
            <a:r>
              <a:rPr lang="en-US" dirty="0"/>
              <a:t>Letter to the editor of </a:t>
            </a:r>
            <a:r>
              <a:rPr lang="en-US" i="1" dirty="0"/>
              <a:t>Arizona Republic</a:t>
            </a:r>
            <a:r>
              <a:rPr lang="en-US" dirty="0"/>
              <a:t>; Amtrak has just come to town.</a:t>
            </a:r>
          </a:p>
          <a:p>
            <a:r>
              <a:rPr lang="en-US" i="1" dirty="0"/>
              <a:t>Phoenix New Times</a:t>
            </a:r>
            <a:r>
              <a:rPr lang="en-US" dirty="0"/>
              <a:t> published article on dark money.</a:t>
            </a:r>
          </a:p>
        </p:txBody>
      </p:sp>
    </p:spTree>
    <p:extLst>
      <p:ext uri="{BB962C8B-B14F-4D97-AF65-F5344CB8AC3E}">
        <p14:creationId xmlns:p14="http://schemas.microsoft.com/office/powerpoint/2010/main" val="1304383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BC278-A9BE-487C-B1B2-3CE5D44D7664}"/>
              </a:ext>
            </a:extLst>
          </p:cNvPr>
          <p:cNvSpPr>
            <a:spLocks noGrp="1"/>
          </p:cNvSpPr>
          <p:nvPr>
            <p:ph type="title"/>
          </p:nvPr>
        </p:nvSpPr>
        <p:spPr/>
        <p:txBody>
          <a:bodyPr/>
          <a:lstStyle/>
          <a:p>
            <a:pPr algn="ctr"/>
            <a:r>
              <a:rPr lang="en-US" dirty="0"/>
              <a:t>PHOENIX PROPOSITION 105</a:t>
            </a:r>
          </a:p>
        </p:txBody>
      </p:sp>
      <p:sp>
        <p:nvSpPr>
          <p:cNvPr id="3" name="Content Placeholder 2">
            <a:extLst>
              <a:ext uri="{FF2B5EF4-FFF2-40B4-BE49-F238E27FC236}">
                <a16:creationId xmlns:a16="http://schemas.microsoft.com/office/drawing/2014/main" id="{88679B0E-97B1-45C5-A5E7-7E3CAE231D5B}"/>
              </a:ext>
            </a:extLst>
          </p:cNvPr>
          <p:cNvSpPr>
            <a:spLocks noGrp="1"/>
          </p:cNvSpPr>
          <p:nvPr>
            <p:ph idx="1"/>
          </p:nvPr>
        </p:nvSpPr>
        <p:spPr/>
        <p:txBody>
          <a:bodyPr/>
          <a:lstStyle/>
          <a:p>
            <a:r>
              <a:rPr lang="en-US" i="1" dirty="0"/>
              <a:t>Arizona Republic</a:t>
            </a:r>
            <a:r>
              <a:rPr lang="en-US" dirty="0"/>
              <a:t>: “They’re a bunch of hippies. Not real journalism.”</a:t>
            </a:r>
          </a:p>
          <a:p>
            <a:r>
              <a:rPr lang="en-US" dirty="0"/>
              <a:t>Social media; </a:t>
            </a:r>
            <a:r>
              <a:rPr lang="en-US" i="1" dirty="0"/>
              <a:t>Wall Street Journal</a:t>
            </a:r>
            <a:r>
              <a:rPr lang="en-US" dirty="0"/>
              <a:t> picked up story.</a:t>
            </a:r>
          </a:p>
          <a:p>
            <a:r>
              <a:rPr lang="en-US" dirty="0"/>
              <a:t>Tony </a:t>
            </a:r>
            <a:r>
              <a:rPr lang="en-US" dirty="0" err="1"/>
              <a:t>Cani</a:t>
            </a:r>
            <a:r>
              <a:rPr lang="en-US" dirty="0"/>
              <a:t> of Resolute Consulting: “I can’t give you the internal numbers because they might leak from the room.”</a:t>
            </a:r>
          </a:p>
          <a:p>
            <a:r>
              <a:rPr lang="en-US" dirty="0"/>
              <a:t>62% of the vote: Landslide, blowout, rout!</a:t>
            </a:r>
          </a:p>
          <a:p>
            <a:r>
              <a:rPr lang="en-US" dirty="0"/>
              <a:t>50% of No voters used Valley Metro Rail; 40% were Republicans.</a:t>
            </a:r>
          </a:p>
          <a:p>
            <a:r>
              <a:rPr lang="en-US" dirty="0"/>
              <a:t>San Diego, Portland, St. Louis.</a:t>
            </a:r>
          </a:p>
        </p:txBody>
      </p:sp>
    </p:spTree>
    <p:extLst>
      <p:ext uri="{BB962C8B-B14F-4D97-AF65-F5344CB8AC3E}">
        <p14:creationId xmlns:p14="http://schemas.microsoft.com/office/powerpoint/2010/main" val="2298855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FABB2-844B-4E22-AF42-09A0C88689A7}"/>
              </a:ext>
            </a:extLst>
          </p:cNvPr>
          <p:cNvSpPr>
            <a:spLocks noGrp="1"/>
          </p:cNvSpPr>
          <p:nvPr>
            <p:ph type="title"/>
          </p:nvPr>
        </p:nvSpPr>
        <p:spPr/>
        <p:txBody>
          <a:bodyPr/>
          <a:lstStyle/>
          <a:p>
            <a:pPr algn="ctr"/>
            <a:r>
              <a:rPr lang="en-US" dirty="0"/>
              <a:t>POSSIBLE MAG COMMUTER RAIL</a:t>
            </a:r>
          </a:p>
        </p:txBody>
      </p:sp>
      <p:pic>
        <p:nvPicPr>
          <p:cNvPr id="4" name="Content Placeholder 3">
            <a:extLst>
              <a:ext uri="{FF2B5EF4-FFF2-40B4-BE49-F238E27FC236}">
                <a16:creationId xmlns:a16="http://schemas.microsoft.com/office/drawing/2014/main" id="{8689EDB9-43D2-448C-BA66-FDD3DD850658}"/>
              </a:ext>
            </a:extLst>
          </p:cNvPr>
          <p:cNvPicPr>
            <a:picLocks noGrp="1" noChangeAspect="1"/>
          </p:cNvPicPr>
          <p:nvPr>
            <p:ph idx="1"/>
          </p:nvPr>
        </p:nvPicPr>
        <p:blipFill>
          <a:blip r:embed="rId2"/>
          <a:stretch>
            <a:fillRect/>
          </a:stretch>
        </p:blipFill>
        <p:spPr>
          <a:xfrm>
            <a:off x="2508308" y="1510018"/>
            <a:ext cx="7256477" cy="5184397"/>
          </a:xfrm>
          <a:prstGeom prst="rect">
            <a:avLst/>
          </a:prstGeom>
        </p:spPr>
      </p:pic>
    </p:spTree>
    <p:extLst>
      <p:ext uri="{BB962C8B-B14F-4D97-AF65-F5344CB8AC3E}">
        <p14:creationId xmlns:p14="http://schemas.microsoft.com/office/powerpoint/2010/main" val="412158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B46E4-58C5-4C81-AB07-EFA796338F3E}"/>
              </a:ext>
            </a:extLst>
          </p:cNvPr>
          <p:cNvSpPr>
            <a:spLocks noGrp="1"/>
          </p:cNvSpPr>
          <p:nvPr>
            <p:ph type="title"/>
          </p:nvPr>
        </p:nvSpPr>
        <p:spPr/>
        <p:txBody>
          <a:bodyPr/>
          <a:lstStyle/>
          <a:p>
            <a:pPr algn="ctr"/>
            <a:r>
              <a:rPr lang="en-US" dirty="0"/>
              <a:t>MAG COMMUTER RAIL</a:t>
            </a:r>
          </a:p>
        </p:txBody>
      </p:sp>
      <p:sp>
        <p:nvSpPr>
          <p:cNvPr id="3" name="Content Placeholder 2">
            <a:extLst>
              <a:ext uri="{FF2B5EF4-FFF2-40B4-BE49-F238E27FC236}">
                <a16:creationId xmlns:a16="http://schemas.microsoft.com/office/drawing/2014/main" id="{29B4D641-4A1E-4AE4-8D08-A4A7F947E984}"/>
              </a:ext>
            </a:extLst>
          </p:cNvPr>
          <p:cNvSpPr>
            <a:spLocks noGrp="1"/>
          </p:cNvSpPr>
          <p:nvPr>
            <p:ph idx="1"/>
          </p:nvPr>
        </p:nvSpPr>
        <p:spPr/>
        <p:txBody>
          <a:bodyPr/>
          <a:lstStyle/>
          <a:p>
            <a:r>
              <a:rPr lang="en-US" dirty="0"/>
              <a:t>MAG losing people to consulting firms.</a:t>
            </a:r>
          </a:p>
          <a:p>
            <a:r>
              <a:rPr lang="en-US" dirty="0"/>
              <a:t>Weak political leadership.</a:t>
            </a:r>
          </a:p>
          <a:p>
            <a:r>
              <a:rPr lang="en-US" dirty="0"/>
              <a:t>First quarter 2020 Policy Committee deadline to be missed; recipe for future election.</a:t>
            </a:r>
          </a:p>
          <a:p>
            <a:r>
              <a:rPr lang="en-US" dirty="0"/>
              <a:t>Was 2020, then 2022, now 2024.</a:t>
            </a:r>
          </a:p>
        </p:txBody>
      </p:sp>
    </p:spTree>
    <p:extLst>
      <p:ext uri="{BB962C8B-B14F-4D97-AF65-F5344CB8AC3E}">
        <p14:creationId xmlns:p14="http://schemas.microsoft.com/office/powerpoint/2010/main" val="3373447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1AB49-E631-4F75-84B1-BAB9C816D861}"/>
              </a:ext>
            </a:extLst>
          </p:cNvPr>
          <p:cNvSpPr>
            <a:spLocks noGrp="1"/>
          </p:cNvSpPr>
          <p:nvPr>
            <p:ph type="title"/>
          </p:nvPr>
        </p:nvSpPr>
        <p:spPr/>
        <p:txBody>
          <a:bodyPr/>
          <a:lstStyle/>
          <a:p>
            <a:pPr algn="ctr"/>
            <a:r>
              <a:rPr lang="en-US" dirty="0"/>
              <a:t>UNION PACIFIC ALTERNATIVE</a:t>
            </a:r>
          </a:p>
        </p:txBody>
      </p:sp>
      <p:pic>
        <p:nvPicPr>
          <p:cNvPr id="5" name="Content Placeholder 4">
            <a:extLst>
              <a:ext uri="{FF2B5EF4-FFF2-40B4-BE49-F238E27FC236}">
                <a16:creationId xmlns:a16="http://schemas.microsoft.com/office/drawing/2014/main" id="{3442C651-C437-4ABD-926F-22FD6A935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3713" y="1858338"/>
            <a:ext cx="5944573" cy="4285912"/>
          </a:xfrm>
        </p:spPr>
      </p:pic>
    </p:spTree>
    <p:extLst>
      <p:ext uri="{BB962C8B-B14F-4D97-AF65-F5344CB8AC3E}">
        <p14:creationId xmlns:p14="http://schemas.microsoft.com/office/powerpoint/2010/main" val="3040286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7844-CA6A-470A-B2B7-E93F4752F88E}"/>
              </a:ext>
            </a:extLst>
          </p:cNvPr>
          <p:cNvSpPr>
            <a:spLocks noGrp="1"/>
          </p:cNvSpPr>
          <p:nvPr>
            <p:ph type="title"/>
          </p:nvPr>
        </p:nvSpPr>
        <p:spPr/>
        <p:txBody>
          <a:bodyPr/>
          <a:lstStyle/>
          <a:p>
            <a:pPr algn="ctr"/>
            <a:r>
              <a:rPr lang="en-US" dirty="0"/>
              <a:t>ENTER AMTRAK</a:t>
            </a:r>
          </a:p>
        </p:txBody>
      </p:sp>
      <p:sp>
        <p:nvSpPr>
          <p:cNvPr id="3" name="Content Placeholder 2">
            <a:extLst>
              <a:ext uri="{FF2B5EF4-FFF2-40B4-BE49-F238E27FC236}">
                <a16:creationId xmlns:a16="http://schemas.microsoft.com/office/drawing/2014/main" id="{E3F824E7-955F-4F8F-9109-F431B2634D39}"/>
              </a:ext>
            </a:extLst>
          </p:cNvPr>
          <p:cNvSpPr>
            <a:spLocks noGrp="1"/>
          </p:cNvSpPr>
          <p:nvPr>
            <p:ph idx="1"/>
          </p:nvPr>
        </p:nvSpPr>
        <p:spPr/>
        <p:txBody>
          <a:bodyPr>
            <a:normAutofit fontScale="85000" lnSpcReduction="10000"/>
          </a:bodyPr>
          <a:lstStyle/>
          <a:p>
            <a:r>
              <a:rPr lang="en-US" dirty="0"/>
              <a:t>Amtrak meets with mayors of Yuma, Phoenix and Tucson to propose 1 round trip/day between Los Angeles and Tucson via Phoenix, and 3 round trips/day between Phoenix and Tucson.</a:t>
            </a:r>
          </a:p>
          <a:p>
            <a:r>
              <a:rPr lang="en-US" dirty="0"/>
              <a:t>Talked to UP?  No.</a:t>
            </a:r>
          </a:p>
          <a:p>
            <a:r>
              <a:rPr lang="en-US" dirty="0"/>
              <a:t>Know about $500 million cost to re-open the West Line?  Sort of.</a:t>
            </a:r>
          </a:p>
          <a:p>
            <a:r>
              <a:rPr lang="en-US" dirty="0"/>
              <a:t>What do we get if we write to Amtrak asking for this service?  We conduct a 4- to 5-year feasibility study and then ask California and Arizona to pay for this service.</a:t>
            </a:r>
          </a:p>
          <a:p>
            <a:r>
              <a:rPr lang="en-US" dirty="0"/>
              <a:t>Are you aware that Arizona has no legal mechanism to support this service?  No.</a:t>
            </a:r>
          </a:p>
          <a:p>
            <a:r>
              <a:rPr lang="en-US" dirty="0"/>
              <a:t>Have you talked to ADOT?  No.</a:t>
            </a:r>
          </a:p>
          <a:p>
            <a:r>
              <a:rPr lang="en-US" dirty="0"/>
              <a:t>Have you talked to Gov. </a:t>
            </a:r>
            <a:r>
              <a:rPr lang="en-US" dirty="0" err="1"/>
              <a:t>Ducey</a:t>
            </a:r>
            <a:r>
              <a:rPr lang="en-US" dirty="0"/>
              <a:t>?  No.</a:t>
            </a:r>
          </a:p>
          <a:p>
            <a:r>
              <a:rPr lang="en-US" dirty="0"/>
              <a:t>Conclusion: Jobs for the boys.</a:t>
            </a:r>
          </a:p>
        </p:txBody>
      </p:sp>
    </p:spTree>
    <p:extLst>
      <p:ext uri="{BB962C8B-B14F-4D97-AF65-F5344CB8AC3E}">
        <p14:creationId xmlns:p14="http://schemas.microsoft.com/office/powerpoint/2010/main" val="3146815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1E2B7-6431-470F-9F19-9B0B376FE60D}"/>
              </a:ext>
            </a:extLst>
          </p:cNvPr>
          <p:cNvSpPr>
            <a:spLocks noGrp="1"/>
          </p:cNvSpPr>
          <p:nvPr>
            <p:ph type="title"/>
          </p:nvPr>
        </p:nvSpPr>
        <p:spPr/>
        <p:txBody>
          <a:bodyPr/>
          <a:lstStyle/>
          <a:p>
            <a:pPr algn="ctr"/>
            <a:r>
              <a:rPr lang="en-US" dirty="0"/>
              <a:t>AMTRAK NATIONAL NETWORK</a:t>
            </a:r>
          </a:p>
        </p:txBody>
      </p:sp>
      <p:pic>
        <p:nvPicPr>
          <p:cNvPr id="5" name="Content Placeholder 4">
            <a:extLst>
              <a:ext uri="{FF2B5EF4-FFF2-40B4-BE49-F238E27FC236}">
                <a16:creationId xmlns:a16="http://schemas.microsoft.com/office/drawing/2014/main" id="{1F5B1B86-FA03-4BB0-A0D2-98450F17CD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4750" y="2463006"/>
            <a:ext cx="4762500" cy="3076575"/>
          </a:xfrm>
        </p:spPr>
      </p:pic>
    </p:spTree>
    <p:extLst>
      <p:ext uri="{BB962C8B-B14F-4D97-AF65-F5344CB8AC3E}">
        <p14:creationId xmlns:p14="http://schemas.microsoft.com/office/powerpoint/2010/main" val="2746280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6B1B0-485E-4494-B8DF-E1FB91D5EADF}"/>
              </a:ext>
            </a:extLst>
          </p:cNvPr>
          <p:cNvSpPr>
            <a:spLocks noGrp="1"/>
          </p:cNvSpPr>
          <p:nvPr>
            <p:ph type="title"/>
          </p:nvPr>
        </p:nvSpPr>
        <p:spPr/>
        <p:txBody>
          <a:bodyPr/>
          <a:lstStyle/>
          <a:p>
            <a:pPr algn="ctr"/>
            <a:r>
              <a:rPr lang="en-US" dirty="0"/>
              <a:t>WITC</a:t>
            </a:r>
          </a:p>
        </p:txBody>
      </p:sp>
      <p:sp>
        <p:nvSpPr>
          <p:cNvPr id="3" name="Content Placeholder 2">
            <a:extLst>
              <a:ext uri="{FF2B5EF4-FFF2-40B4-BE49-F238E27FC236}">
                <a16:creationId xmlns:a16="http://schemas.microsoft.com/office/drawing/2014/main" id="{BE6A0DD4-1DAF-4A81-83CB-33571D3483BF}"/>
              </a:ext>
            </a:extLst>
          </p:cNvPr>
          <p:cNvSpPr>
            <a:spLocks noGrp="1"/>
          </p:cNvSpPr>
          <p:nvPr>
            <p:ph idx="1"/>
          </p:nvPr>
        </p:nvSpPr>
        <p:spPr/>
        <p:txBody>
          <a:bodyPr/>
          <a:lstStyle/>
          <a:p>
            <a:r>
              <a:rPr lang="en-US" dirty="0"/>
              <a:t>Amtrak to concentrate on Northeast Corridor and state-supported corridors of fewer than 750 miles.  National network trains are not basic transportation and are “a relic of the past.”  </a:t>
            </a:r>
            <a:r>
              <a:rPr lang="en-US" dirty="0" err="1"/>
              <a:t>Ambus</a:t>
            </a:r>
            <a:r>
              <a:rPr lang="en-US" dirty="0"/>
              <a:t>.</a:t>
            </a:r>
          </a:p>
          <a:p>
            <a:r>
              <a:rPr lang="en-US" dirty="0"/>
              <a:t>In April, we formed the Western Interstate Trains Coalition.</a:t>
            </a:r>
          </a:p>
          <a:p>
            <a:r>
              <a:rPr lang="en-US" dirty="0"/>
              <a:t>Put together video, sample letters to Congress, visual handouts.</a:t>
            </a:r>
          </a:p>
          <a:p>
            <a:r>
              <a:rPr lang="en-US" dirty="0"/>
              <a:t>Put together a team of activists drawn from RPA state representatives.</a:t>
            </a:r>
          </a:p>
          <a:p>
            <a:r>
              <a:rPr lang="en-US" dirty="0"/>
              <a:t>Mixed results.</a:t>
            </a:r>
          </a:p>
        </p:txBody>
      </p:sp>
    </p:spTree>
    <p:extLst>
      <p:ext uri="{BB962C8B-B14F-4D97-AF65-F5344CB8AC3E}">
        <p14:creationId xmlns:p14="http://schemas.microsoft.com/office/powerpoint/2010/main" val="2213762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3573F-ED3E-4ACB-ABEE-FEEDB6A1D5A7}"/>
              </a:ext>
            </a:extLst>
          </p:cNvPr>
          <p:cNvSpPr>
            <a:spLocks noGrp="1"/>
          </p:cNvSpPr>
          <p:nvPr>
            <p:ph type="title"/>
          </p:nvPr>
        </p:nvSpPr>
        <p:spPr/>
        <p:txBody>
          <a:bodyPr/>
          <a:lstStyle/>
          <a:p>
            <a:pPr algn="ctr"/>
            <a:r>
              <a:rPr lang="en-US" dirty="0"/>
              <a:t>WITC</a:t>
            </a:r>
          </a:p>
        </p:txBody>
      </p:sp>
      <p:sp>
        <p:nvSpPr>
          <p:cNvPr id="3" name="Content Placeholder 2">
            <a:extLst>
              <a:ext uri="{FF2B5EF4-FFF2-40B4-BE49-F238E27FC236}">
                <a16:creationId xmlns:a16="http://schemas.microsoft.com/office/drawing/2014/main" id="{3A4C5979-080D-4326-B6E5-2D3DE028B537}"/>
              </a:ext>
            </a:extLst>
          </p:cNvPr>
          <p:cNvSpPr>
            <a:spLocks noGrp="1"/>
          </p:cNvSpPr>
          <p:nvPr>
            <p:ph idx="1"/>
          </p:nvPr>
        </p:nvSpPr>
        <p:spPr/>
        <p:txBody>
          <a:bodyPr>
            <a:normAutofit fontScale="92500" lnSpcReduction="20000"/>
          </a:bodyPr>
          <a:lstStyle/>
          <a:p>
            <a:r>
              <a:rPr lang="en-US" dirty="0"/>
              <a:t>1 RPA activist refused contact.</a:t>
            </a:r>
          </a:p>
          <a:p>
            <a:r>
              <a:rPr lang="en-US" dirty="0"/>
              <a:t>1 activist said he was too busy and passed the baton to another who refused contact.</a:t>
            </a:r>
          </a:p>
          <a:p>
            <a:r>
              <a:rPr lang="en-US" dirty="0"/>
              <a:t>3 activists agreed to participate but reneged.</a:t>
            </a:r>
          </a:p>
          <a:p>
            <a:r>
              <a:rPr lang="en-US" dirty="0"/>
              <a:t>7 activists became stars:</a:t>
            </a:r>
          </a:p>
          <a:p>
            <a:pPr lvl="1"/>
            <a:r>
              <a:rPr lang="en-US" dirty="0"/>
              <a:t>Barry Green: Montana, Idaho, North Dakota;</a:t>
            </a:r>
          </a:p>
          <a:p>
            <a:pPr lvl="1"/>
            <a:r>
              <a:rPr lang="en-US" dirty="0"/>
              <a:t>Deborah Fischer-Stout: Missouri, Kansas;</a:t>
            </a:r>
          </a:p>
          <a:p>
            <a:pPr lvl="1"/>
            <a:r>
              <a:rPr lang="en-US" dirty="0"/>
              <a:t>Brian Nelson: Minnesota;</a:t>
            </a:r>
          </a:p>
          <a:p>
            <a:pPr lvl="1"/>
            <a:r>
              <a:rPr lang="en-US" dirty="0"/>
              <a:t>Bob </a:t>
            </a:r>
            <a:r>
              <a:rPr lang="en-US" dirty="0" err="1"/>
              <a:t>Kuzelka</a:t>
            </a:r>
            <a:r>
              <a:rPr lang="en-US" dirty="0"/>
              <a:t>: Nebraska;</a:t>
            </a:r>
          </a:p>
          <a:p>
            <a:pPr lvl="1"/>
            <a:r>
              <a:rPr lang="en-US" dirty="0"/>
              <a:t>Adrian </a:t>
            </a:r>
            <a:r>
              <a:rPr lang="en-US" dirty="0" err="1"/>
              <a:t>Gurule</a:t>
            </a:r>
            <a:r>
              <a:rPr lang="en-US" dirty="0"/>
              <a:t>: New Mexico;</a:t>
            </a:r>
          </a:p>
          <a:p>
            <a:pPr lvl="1"/>
            <a:r>
              <a:rPr lang="en-US" dirty="0"/>
              <a:t>Gary </a:t>
            </a:r>
            <a:r>
              <a:rPr lang="en-US" dirty="0" err="1"/>
              <a:t>Lanman</a:t>
            </a:r>
            <a:r>
              <a:rPr lang="en-US" dirty="0"/>
              <a:t>: Oklahoma;</a:t>
            </a:r>
          </a:p>
          <a:p>
            <a:pPr lvl="1"/>
            <a:r>
              <a:rPr lang="en-US" dirty="0"/>
              <a:t>Terry Brown: Wisconsin.</a:t>
            </a:r>
          </a:p>
        </p:txBody>
      </p:sp>
    </p:spTree>
    <p:extLst>
      <p:ext uri="{BB962C8B-B14F-4D97-AF65-F5344CB8AC3E}">
        <p14:creationId xmlns:p14="http://schemas.microsoft.com/office/powerpoint/2010/main" val="2744812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41462-87E6-478D-BD18-37876D14C507}"/>
              </a:ext>
            </a:extLst>
          </p:cNvPr>
          <p:cNvSpPr>
            <a:spLocks noGrp="1"/>
          </p:cNvSpPr>
          <p:nvPr>
            <p:ph type="title"/>
          </p:nvPr>
        </p:nvSpPr>
        <p:spPr/>
        <p:txBody>
          <a:bodyPr/>
          <a:lstStyle/>
          <a:p>
            <a:pPr algn="ctr"/>
            <a:r>
              <a:rPr lang="en-US" dirty="0"/>
              <a:t>WITC</a:t>
            </a:r>
          </a:p>
        </p:txBody>
      </p:sp>
      <p:sp>
        <p:nvSpPr>
          <p:cNvPr id="3" name="Content Placeholder 2">
            <a:extLst>
              <a:ext uri="{FF2B5EF4-FFF2-40B4-BE49-F238E27FC236}">
                <a16:creationId xmlns:a16="http://schemas.microsoft.com/office/drawing/2014/main" id="{7E9F38C3-08A3-4F47-811E-FA669B0ADC11}"/>
              </a:ext>
            </a:extLst>
          </p:cNvPr>
          <p:cNvSpPr>
            <a:spLocks noGrp="1"/>
          </p:cNvSpPr>
          <p:nvPr>
            <p:ph idx="1"/>
          </p:nvPr>
        </p:nvSpPr>
        <p:spPr/>
        <p:txBody>
          <a:bodyPr/>
          <a:lstStyle/>
          <a:p>
            <a:r>
              <a:rPr lang="en-US" dirty="0"/>
              <a:t>1 state organization provided initial funding but pulled out when the effort did not become self-sustaining.</a:t>
            </a:r>
          </a:p>
          <a:p>
            <a:r>
              <a:rPr lang="en-US" dirty="0"/>
              <a:t>1 state organization voted to fund but reneged.</a:t>
            </a:r>
          </a:p>
          <a:p>
            <a:r>
              <a:rPr lang="en-US" dirty="0"/>
              <a:t>The rest had no money.</a:t>
            </a:r>
          </a:p>
          <a:p>
            <a:r>
              <a:rPr lang="en-US" dirty="0"/>
              <a:t>RPA indicated that it could not provide funding.</a:t>
            </a:r>
          </a:p>
        </p:txBody>
      </p:sp>
    </p:spTree>
    <p:extLst>
      <p:ext uri="{BB962C8B-B14F-4D97-AF65-F5344CB8AC3E}">
        <p14:creationId xmlns:p14="http://schemas.microsoft.com/office/powerpoint/2010/main" val="1298285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BF9DA-55B7-4A68-A19E-88E25370D5C4}"/>
              </a:ext>
            </a:extLst>
          </p:cNvPr>
          <p:cNvSpPr>
            <a:spLocks noGrp="1"/>
          </p:cNvSpPr>
          <p:nvPr>
            <p:ph type="title"/>
          </p:nvPr>
        </p:nvSpPr>
        <p:spPr/>
        <p:txBody>
          <a:bodyPr/>
          <a:lstStyle/>
          <a:p>
            <a:pPr algn="ctr"/>
            <a:r>
              <a:rPr lang="en-US" dirty="0"/>
              <a:t>ARIZONA EFFORTS</a:t>
            </a:r>
          </a:p>
        </p:txBody>
      </p:sp>
      <p:sp>
        <p:nvSpPr>
          <p:cNvPr id="3" name="Content Placeholder 2">
            <a:extLst>
              <a:ext uri="{FF2B5EF4-FFF2-40B4-BE49-F238E27FC236}">
                <a16:creationId xmlns:a16="http://schemas.microsoft.com/office/drawing/2014/main" id="{21AFAC12-5FDB-42C3-BDAA-9847F0388652}"/>
              </a:ext>
            </a:extLst>
          </p:cNvPr>
          <p:cNvSpPr>
            <a:spLocks noGrp="1"/>
          </p:cNvSpPr>
          <p:nvPr>
            <p:ph idx="1"/>
          </p:nvPr>
        </p:nvSpPr>
        <p:spPr/>
        <p:txBody>
          <a:bodyPr>
            <a:normAutofit fontScale="77500" lnSpcReduction="20000"/>
          </a:bodyPr>
          <a:lstStyle/>
          <a:p>
            <a:r>
              <a:rPr lang="en-US" dirty="0"/>
              <a:t>Yuma:</a:t>
            </a:r>
          </a:p>
          <a:p>
            <a:pPr lvl="1"/>
            <a:r>
              <a:rPr lang="en-US" dirty="0"/>
              <a:t>Greater Yuma Economic Development Council;</a:t>
            </a:r>
          </a:p>
          <a:p>
            <a:pPr lvl="1"/>
            <a:r>
              <a:rPr lang="en-US" dirty="0"/>
              <a:t>Yuma County Chamber of Commerce;</a:t>
            </a:r>
          </a:p>
          <a:p>
            <a:pPr lvl="1"/>
            <a:r>
              <a:rPr lang="en-US" dirty="0"/>
              <a:t>City of Yuma;</a:t>
            </a:r>
          </a:p>
          <a:p>
            <a:pPr lvl="1"/>
            <a:r>
              <a:rPr lang="en-US" dirty="0"/>
              <a:t>Yuma Metropolitan Planning Organization;</a:t>
            </a:r>
          </a:p>
          <a:p>
            <a:pPr lvl="1"/>
            <a:r>
              <a:rPr lang="en-US" dirty="0"/>
              <a:t>Visit Yuma;</a:t>
            </a:r>
          </a:p>
          <a:p>
            <a:pPr lvl="1"/>
            <a:r>
              <a:rPr lang="en-US" dirty="0"/>
              <a:t>Yuma Crossing National Heritage Areas;</a:t>
            </a:r>
          </a:p>
          <a:p>
            <a:pPr lvl="1"/>
            <a:r>
              <a:rPr lang="en-US" dirty="0"/>
              <a:t>Yuma County Board of Supervisors;</a:t>
            </a:r>
          </a:p>
          <a:p>
            <a:pPr lvl="1"/>
            <a:r>
              <a:rPr lang="en-US" i="1" dirty="0"/>
              <a:t>Yuma Sun.</a:t>
            </a:r>
            <a:endParaRPr lang="en-US" dirty="0"/>
          </a:p>
          <a:p>
            <a:r>
              <a:rPr lang="en-US" dirty="0"/>
              <a:t>Unqualified support for a daily </a:t>
            </a:r>
            <a:r>
              <a:rPr lang="en-US" i="1" dirty="0"/>
              <a:t>Sunset Limited</a:t>
            </a:r>
            <a:r>
              <a:rPr lang="en-US" dirty="0"/>
              <a:t>, continuation of Amtrak’s western interstate trains and new equipment and a commitment to write letters to the appropriate politicians.</a:t>
            </a:r>
          </a:p>
          <a:p>
            <a:r>
              <a:rPr lang="en-US" dirty="0"/>
              <a:t>Yuma has purchased the abandoned Hotel del Sol across the street from the train station and has applied for a BUILD grant to turn it into a multimodal transit center.</a:t>
            </a:r>
          </a:p>
        </p:txBody>
      </p:sp>
    </p:spTree>
    <p:extLst>
      <p:ext uri="{BB962C8B-B14F-4D97-AF65-F5344CB8AC3E}">
        <p14:creationId xmlns:p14="http://schemas.microsoft.com/office/powerpoint/2010/main" val="2067917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49657-1DCA-4DF2-86C2-CC45282E8356}"/>
              </a:ext>
            </a:extLst>
          </p:cNvPr>
          <p:cNvSpPr>
            <a:spLocks noGrp="1"/>
          </p:cNvSpPr>
          <p:nvPr>
            <p:ph type="title"/>
          </p:nvPr>
        </p:nvSpPr>
        <p:spPr/>
        <p:txBody>
          <a:bodyPr/>
          <a:lstStyle/>
          <a:p>
            <a:pPr algn="ctr"/>
            <a:r>
              <a:rPr lang="en-US" dirty="0"/>
              <a:t>ARIZONA EFFORTS</a:t>
            </a:r>
          </a:p>
        </p:txBody>
      </p:sp>
      <p:sp>
        <p:nvSpPr>
          <p:cNvPr id="3" name="Content Placeholder 2">
            <a:extLst>
              <a:ext uri="{FF2B5EF4-FFF2-40B4-BE49-F238E27FC236}">
                <a16:creationId xmlns:a16="http://schemas.microsoft.com/office/drawing/2014/main" id="{8F0CD0DE-587B-473F-B1D0-AA38E1C2CF4A}"/>
              </a:ext>
            </a:extLst>
          </p:cNvPr>
          <p:cNvSpPr>
            <a:spLocks noGrp="1"/>
          </p:cNvSpPr>
          <p:nvPr>
            <p:ph idx="1"/>
          </p:nvPr>
        </p:nvSpPr>
        <p:spPr/>
        <p:txBody>
          <a:bodyPr>
            <a:normAutofit/>
          </a:bodyPr>
          <a:lstStyle/>
          <a:p>
            <a:pPr lvl="0"/>
            <a:r>
              <a:rPr lang="en-US" dirty="0"/>
              <a:t>Tucson:</a:t>
            </a:r>
          </a:p>
          <a:p>
            <a:pPr lvl="1"/>
            <a:r>
              <a:rPr lang="en-US" dirty="0"/>
              <a:t>Tucson Department of Transportation;</a:t>
            </a:r>
          </a:p>
          <a:p>
            <a:pPr lvl="1"/>
            <a:r>
              <a:rPr lang="en-US" dirty="0"/>
              <a:t>City of Tucson;</a:t>
            </a:r>
          </a:p>
          <a:p>
            <a:pPr lvl="1"/>
            <a:r>
              <a:rPr lang="en-US" dirty="0"/>
              <a:t>Pima County;</a:t>
            </a:r>
          </a:p>
          <a:p>
            <a:pPr lvl="1"/>
            <a:r>
              <a:rPr lang="en-US" dirty="0"/>
              <a:t>Visit Tucson.</a:t>
            </a:r>
          </a:p>
          <a:p>
            <a:r>
              <a:rPr lang="en-US" dirty="0"/>
              <a:t>Sen. McSally is </a:t>
            </a:r>
            <a:r>
              <a:rPr lang="en-US" i="1" dirty="0"/>
              <a:t>not</a:t>
            </a:r>
            <a:r>
              <a:rPr lang="en-US" dirty="0"/>
              <a:t> on board, while the two local congresspeople (Grijalva and Kirkpatrick) and Sen. </a:t>
            </a:r>
            <a:r>
              <a:rPr lang="en-US" dirty="0" err="1"/>
              <a:t>Sinema</a:t>
            </a:r>
            <a:r>
              <a:rPr lang="en-US" dirty="0"/>
              <a:t> </a:t>
            </a:r>
            <a:r>
              <a:rPr lang="en-US" i="1" dirty="0"/>
              <a:t>are</a:t>
            </a:r>
            <a:r>
              <a:rPr lang="en-US" dirty="0"/>
              <a:t> strong supporters.</a:t>
            </a:r>
          </a:p>
        </p:txBody>
      </p:sp>
    </p:spTree>
    <p:extLst>
      <p:ext uri="{BB962C8B-B14F-4D97-AF65-F5344CB8AC3E}">
        <p14:creationId xmlns:p14="http://schemas.microsoft.com/office/powerpoint/2010/main" val="672782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8E715-6E3B-454C-9ABA-E44CDBA57AC6}"/>
              </a:ext>
            </a:extLst>
          </p:cNvPr>
          <p:cNvSpPr>
            <a:spLocks noGrp="1"/>
          </p:cNvSpPr>
          <p:nvPr>
            <p:ph type="title"/>
          </p:nvPr>
        </p:nvSpPr>
        <p:spPr/>
        <p:txBody>
          <a:bodyPr/>
          <a:lstStyle/>
          <a:p>
            <a:pPr algn="ctr"/>
            <a:r>
              <a:rPr lang="en-US" dirty="0"/>
              <a:t>ARIZONA EFFORTS</a:t>
            </a:r>
          </a:p>
        </p:txBody>
      </p:sp>
      <p:sp>
        <p:nvSpPr>
          <p:cNvPr id="3" name="Content Placeholder 2">
            <a:extLst>
              <a:ext uri="{FF2B5EF4-FFF2-40B4-BE49-F238E27FC236}">
                <a16:creationId xmlns:a16="http://schemas.microsoft.com/office/drawing/2014/main" id="{2A482946-6B1C-4C33-A433-02E24A5A7A0A}"/>
              </a:ext>
            </a:extLst>
          </p:cNvPr>
          <p:cNvSpPr>
            <a:spLocks noGrp="1"/>
          </p:cNvSpPr>
          <p:nvPr>
            <p:ph idx="1"/>
          </p:nvPr>
        </p:nvSpPr>
        <p:spPr/>
        <p:txBody>
          <a:bodyPr>
            <a:normAutofit fontScale="92500" lnSpcReduction="10000"/>
          </a:bodyPr>
          <a:lstStyle/>
          <a:p>
            <a:pPr lvl="0"/>
            <a:r>
              <a:rPr lang="en-US" dirty="0"/>
              <a:t>Chef Madison Butler came to town:</a:t>
            </a:r>
          </a:p>
          <a:p>
            <a:pPr lvl="1"/>
            <a:r>
              <a:rPr lang="en-US" dirty="0"/>
              <a:t>Event at the Four Peaks Brewery in Tempe; five people from the Southwest Transit Memes for Desert-Oriented Teens; wide-ranging discussion of Amtrak, Arizona intercity rail, Phoenix area commuter rail, Valley Metro Rail and Proposition 105.   There is a younger generation poised to take over advocacy.  All we have to do is find and train them.</a:t>
            </a:r>
          </a:p>
          <a:p>
            <a:pPr lvl="1"/>
            <a:r>
              <a:rPr lang="en-US" dirty="0"/>
              <a:t>Met with the manager and chef of Maynard’s Restaurant for some free samples and a discussion of the Amtrak situation.</a:t>
            </a:r>
          </a:p>
          <a:p>
            <a:pPr lvl="1"/>
            <a:r>
              <a:rPr lang="en-US" dirty="0" err="1"/>
              <a:t>Farhad</a:t>
            </a:r>
            <a:r>
              <a:rPr lang="en-US" dirty="0"/>
              <a:t> </a:t>
            </a:r>
            <a:r>
              <a:rPr lang="en-US" dirty="0" err="1"/>
              <a:t>Moghimi</a:t>
            </a:r>
            <a:r>
              <a:rPr lang="en-US" dirty="0"/>
              <a:t>, the Pima Association of Government’s transportation chief, hosted a tamale lunch at his conference room at PAG headquarters.  We brought him and his guests up to date on Amtrak’s plans.</a:t>
            </a:r>
          </a:p>
          <a:p>
            <a:pPr lvl="1"/>
            <a:r>
              <a:rPr lang="en-US" dirty="0"/>
              <a:t>Ken </a:t>
            </a:r>
            <a:r>
              <a:rPr lang="en-US" dirty="0" err="1"/>
              <a:t>Karrels</a:t>
            </a:r>
            <a:r>
              <a:rPr lang="en-US" dirty="0"/>
              <a:t> hosted a reception at the Southern Arizona Transportation Museum.  Mayor Rothschild spoke, as did Madi, and I gave a rousing speech on what we had to do to prevent Amtrak from killing the national network.</a:t>
            </a:r>
          </a:p>
          <a:p>
            <a:endParaRPr lang="en-US" dirty="0"/>
          </a:p>
          <a:p>
            <a:endParaRPr lang="en-US" dirty="0"/>
          </a:p>
        </p:txBody>
      </p:sp>
    </p:spTree>
    <p:extLst>
      <p:ext uri="{BB962C8B-B14F-4D97-AF65-F5344CB8AC3E}">
        <p14:creationId xmlns:p14="http://schemas.microsoft.com/office/powerpoint/2010/main" val="703562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D7338-7693-40B2-BE11-C6021AB4E5C6}"/>
              </a:ext>
            </a:extLst>
          </p:cNvPr>
          <p:cNvSpPr>
            <a:spLocks noGrp="1"/>
          </p:cNvSpPr>
          <p:nvPr>
            <p:ph type="title"/>
          </p:nvPr>
        </p:nvSpPr>
        <p:spPr/>
        <p:txBody>
          <a:bodyPr/>
          <a:lstStyle/>
          <a:p>
            <a:pPr algn="ctr"/>
            <a:r>
              <a:rPr lang="en-US" dirty="0"/>
              <a:t>ARIZONA EFFORTS</a:t>
            </a:r>
          </a:p>
        </p:txBody>
      </p:sp>
      <p:sp>
        <p:nvSpPr>
          <p:cNvPr id="3" name="Content Placeholder 2">
            <a:extLst>
              <a:ext uri="{FF2B5EF4-FFF2-40B4-BE49-F238E27FC236}">
                <a16:creationId xmlns:a16="http://schemas.microsoft.com/office/drawing/2014/main" id="{F6E9E2BD-507C-4DC2-B39C-EBABF96B8460}"/>
              </a:ext>
            </a:extLst>
          </p:cNvPr>
          <p:cNvSpPr>
            <a:spLocks noGrp="1"/>
          </p:cNvSpPr>
          <p:nvPr>
            <p:ph idx="1"/>
          </p:nvPr>
        </p:nvSpPr>
        <p:spPr/>
        <p:txBody>
          <a:bodyPr>
            <a:normAutofit fontScale="92500" lnSpcReduction="20000"/>
          </a:bodyPr>
          <a:lstStyle/>
          <a:p>
            <a:r>
              <a:rPr lang="en-US" dirty="0"/>
              <a:t>Flagstaff:</a:t>
            </a:r>
          </a:p>
          <a:p>
            <a:pPr lvl="1"/>
            <a:r>
              <a:rPr lang="en-US" dirty="0"/>
              <a:t>City of Flagstaff;</a:t>
            </a:r>
          </a:p>
          <a:p>
            <a:pPr lvl="1"/>
            <a:r>
              <a:rPr lang="en-US" dirty="0"/>
              <a:t>Discover Flagstaff.</a:t>
            </a:r>
          </a:p>
          <a:p>
            <a:pPr lvl="0"/>
            <a:r>
              <a:rPr lang="en-US" dirty="0"/>
              <a:t>Proper sense of alarm that Amtrak might attempt to eliminate the national network trains, especially the </a:t>
            </a:r>
            <a:r>
              <a:rPr lang="en-US" i="1" dirty="0"/>
              <a:t>Southwest Chief</a:t>
            </a:r>
            <a:r>
              <a:rPr lang="en-US" dirty="0"/>
              <a:t>, which is Flagstaff’s bread and butter.</a:t>
            </a:r>
          </a:p>
          <a:p>
            <a:pPr lvl="0"/>
            <a:r>
              <a:rPr lang="en-US" dirty="0"/>
              <a:t>Pertinent questions as to why we’ve come to this pass and what can be done about it, especially the airport and the federal money that could help it.</a:t>
            </a:r>
          </a:p>
          <a:p>
            <a:pPr lvl="0"/>
            <a:r>
              <a:rPr lang="en-US" dirty="0"/>
              <a:t>Letter under Mayor Coral Evans’ signature to congressional delegation about Amtrak and the local airport under the rubric “integrated transportation.”</a:t>
            </a:r>
          </a:p>
          <a:p>
            <a:pPr lvl="0"/>
            <a:r>
              <a:rPr lang="en-US" dirty="0"/>
              <a:t>Reporter for the </a:t>
            </a:r>
            <a:r>
              <a:rPr lang="en-US" i="1" dirty="0"/>
              <a:t>Arizona Daily Sun</a:t>
            </a:r>
            <a:r>
              <a:rPr lang="en-US" dirty="0"/>
              <a:t>, held a session after the meeting.</a:t>
            </a:r>
          </a:p>
        </p:txBody>
      </p:sp>
    </p:spTree>
    <p:extLst>
      <p:ext uri="{BB962C8B-B14F-4D97-AF65-F5344CB8AC3E}">
        <p14:creationId xmlns:p14="http://schemas.microsoft.com/office/powerpoint/2010/main" val="1152588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3FF75-9AA7-497A-AD34-7B6FC98A4E8F}"/>
              </a:ext>
            </a:extLst>
          </p:cNvPr>
          <p:cNvSpPr>
            <a:spLocks noGrp="1"/>
          </p:cNvSpPr>
          <p:nvPr>
            <p:ph type="title"/>
          </p:nvPr>
        </p:nvSpPr>
        <p:spPr/>
        <p:txBody>
          <a:bodyPr/>
          <a:lstStyle/>
          <a:p>
            <a:pPr algn="ctr"/>
            <a:r>
              <a:rPr lang="en-US" dirty="0"/>
              <a:t>ARIZONA EFFORTS</a:t>
            </a:r>
          </a:p>
        </p:txBody>
      </p:sp>
      <p:sp>
        <p:nvSpPr>
          <p:cNvPr id="3" name="Content Placeholder 2">
            <a:extLst>
              <a:ext uri="{FF2B5EF4-FFF2-40B4-BE49-F238E27FC236}">
                <a16:creationId xmlns:a16="http://schemas.microsoft.com/office/drawing/2014/main" id="{0A6C66AF-1B47-4145-8296-685DB39E94BC}"/>
              </a:ext>
            </a:extLst>
          </p:cNvPr>
          <p:cNvSpPr>
            <a:spLocks noGrp="1"/>
          </p:cNvSpPr>
          <p:nvPr>
            <p:ph idx="1"/>
          </p:nvPr>
        </p:nvSpPr>
        <p:spPr/>
        <p:txBody>
          <a:bodyPr>
            <a:normAutofit fontScale="85000" lnSpcReduction="10000"/>
          </a:bodyPr>
          <a:lstStyle/>
          <a:p>
            <a:r>
              <a:rPr lang="en-US" dirty="0"/>
              <a:t>Kingman:</a:t>
            </a:r>
          </a:p>
          <a:p>
            <a:pPr lvl="1"/>
            <a:r>
              <a:rPr lang="en-US" dirty="0"/>
              <a:t>City of Kingman;</a:t>
            </a:r>
          </a:p>
          <a:p>
            <a:pPr lvl="1"/>
            <a:r>
              <a:rPr lang="en-US" dirty="0"/>
              <a:t>Mohave County;</a:t>
            </a:r>
          </a:p>
          <a:p>
            <a:pPr lvl="1"/>
            <a:r>
              <a:rPr lang="en-US" i="1" dirty="0"/>
              <a:t>Kingman Miner</a:t>
            </a:r>
            <a:r>
              <a:rPr lang="en-US" dirty="0"/>
              <a:t>;</a:t>
            </a:r>
          </a:p>
          <a:p>
            <a:pPr lvl="1"/>
            <a:r>
              <a:rPr lang="en-US" dirty="0"/>
              <a:t>Lake Havasu newspaper;</a:t>
            </a:r>
          </a:p>
          <a:p>
            <a:pPr lvl="1"/>
            <a:r>
              <a:rPr lang="en-US" dirty="0"/>
              <a:t>Local radio station;</a:t>
            </a:r>
          </a:p>
          <a:p>
            <a:pPr lvl="1"/>
            <a:r>
              <a:rPr lang="en-US" dirty="0"/>
              <a:t>Angry riders.</a:t>
            </a:r>
          </a:p>
          <a:p>
            <a:r>
              <a:rPr lang="en-US" dirty="0"/>
              <a:t>City Manager sent out 146 e-mail invitations to the meeting; 15 people responded; over 30 people showed up at the Kingman City Council chamber.</a:t>
            </a:r>
          </a:p>
          <a:p>
            <a:r>
              <a:rPr lang="en-US" dirty="0"/>
              <a:t>People were riled up about what Amtrak was proposing, and everyone from train riders to town officials agreed to contact Rep. </a:t>
            </a:r>
            <a:r>
              <a:rPr lang="en-US" dirty="0" err="1"/>
              <a:t>O’Halleran</a:t>
            </a:r>
            <a:r>
              <a:rPr lang="en-US" dirty="0"/>
              <a:t> and Sen. </a:t>
            </a:r>
            <a:r>
              <a:rPr lang="en-US" dirty="0" err="1"/>
              <a:t>Sinema</a:t>
            </a:r>
            <a:r>
              <a:rPr lang="en-US" dirty="0"/>
              <a:t> to thank them for their work to keep the trains.  There was also agreement that Sen. McSally needed to hear from her constituents about this.</a:t>
            </a:r>
          </a:p>
          <a:p>
            <a:endParaRPr lang="en-US" dirty="0"/>
          </a:p>
          <a:p>
            <a:endParaRPr lang="en-US" dirty="0"/>
          </a:p>
        </p:txBody>
      </p:sp>
    </p:spTree>
    <p:extLst>
      <p:ext uri="{BB962C8B-B14F-4D97-AF65-F5344CB8AC3E}">
        <p14:creationId xmlns:p14="http://schemas.microsoft.com/office/powerpoint/2010/main" val="3167170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61565-49F4-4E18-8E4E-2C619A924967}"/>
              </a:ext>
            </a:extLst>
          </p:cNvPr>
          <p:cNvSpPr>
            <a:spLocks noGrp="1"/>
          </p:cNvSpPr>
          <p:nvPr>
            <p:ph type="title"/>
          </p:nvPr>
        </p:nvSpPr>
        <p:spPr/>
        <p:txBody>
          <a:bodyPr/>
          <a:lstStyle/>
          <a:p>
            <a:pPr algn="ctr"/>
            <a:r>
              <a:rPr lang="en-US" dirty="0"/>
              <a:t>ARIZONA EFFORTS</a:t>
            </a:r>
          </a:p>
        </p:txBody>
      </p:sp>
      <p:sp>
        <p:nvSpPr>
          <p:cNvPr id="3" name="Content Placeholder 2">
            <a:extLst>
              <a:ext uri="{FF2B5EF4-FFF2-40B4-BE49-F238E27FC236}">
                <a16:creationId xmlns:a16="http://schemas.microsoft.com/office/drawing/2014/main" id="{D8470C99-4A1C-49A8-A600-AEC16841BAD9}"/>
              </a:ext>
            </a:extLst>
          </p:cNvPr>
          <p:cNvSpPr>
            <a:spLocks noGrp="1"/>
          </p:cNvSpPr>
          <p:nvPr>
            <p:ph idx="1"/>
          </p:nvPr>
        </p:nvSpPr>
        <p:spPr/>
        <p:txBody>
          <a:bodyPr>
            <a:normAutofit fontScale="55000" lnSpcReduction="20000"/>
          </a:bodyPr>
          <a:lstStyle/>
          <a:p>
            <a:r>
              <a:rPr lang="en-US" dirty="0"/>
              <a:t>Winslow:</a:t>
            </a:r>
          </a:p>
          <a:p>
            <a:pPr lvl="1"/>
            <a:r>
              <a:rPr lang="en-US" dirty="0"/>
              <a:t>Town of Winslow;</a:t>
            </a:r>
          </a:p>
          <a:p>
            <a:pPr lvl="1"/>
            <a:r>
              <a:rPr lang="en-US" dirty="0"/>
              <a:t>Winslow Chamber of Commerce;</a:t>
            </a:r>
          </a:p>
          <a:p>
            <a:pPr lvl="1"/>
            <a:r>
              <a:rPr lang="en-US" dirty="0"/>
              <a:t>City of Flagstaff;</a:t>
            </a:r>
          </a:p>
          <a:p>
            <a:pPr lvl="1"/>
            <a:r>
              <a:rPr lang="en-US" dirty="0"/>
              <a:t>Rep. Tom </a:t>
            </a:r>
            <a:r>
              <a:rPr lang="en-US" dirty="0" err="1"/>
              <a:t>O’Halleran’s</a:t>
            </a:r>
            <a:r>
              <a:rPr lang="en-US" dirty="0"/>
              <a:t> local office;</a:t>
            </a:r>
          </a:p>
          <a:p>
            <a:pPr lvl="1"/>
            <a:r>
              <a:rPr lang="en-US" dirty="0"/>
              <a:t>Local radio station;</a:t>
            </a:r>
          </a:p>
          <a:p>
            <a:pPr lvl="1"/>
            <a:r>
              <a:rPr lang="en-US" i="1" dirty="0"/>
              <a:t>Winslow Tribune;</a:t>
            </a:r>
          </a:p>
          <a:p>
            <a:pPr lvl="1"/>
            <a:r>
              <a:rPr lang="en-US" dirty="0"/>
              <a:t>La Posada;</a:t>
            </a:r>
          </a:p>
          <a:p>
            <a:pPr lvl="1"/>
            <a:r>
              <a:rPr lang="en-US" dirty="0"/>
              <a:t>Angry riders.</a:t>
            </a:r>
          </a:p>
          <a:p>
            <a:r>
              <a:rPr lang="en-US" dirty="0"/>
              <a:t>Town government wasn’t sure what to do about Amtrak, so punted to Bob Hall, Executive Director of Winslow Chamber of Commerce.  Meeting called at Winslow Visitor Center, a former trading post.  Over 40 people showed up.</a:t>
            </a:r>
          </a:p>
          <a:p>
            <a:r>
              <a:rPr lang="en-US" dirty="0"/>
              <a:t>City Councilwoman Samantha Crisp’s concern is local airport which was a major refueling stop in the early days of commercial aviation.  It can handle large commercial jets.  She is thinking in “intermodal” terms.</a:t>
            </a:r>
          </a:p>
          <a:p>
            <a:r>
              <a:rPr lang="en-US" dirty="0"/>
              <a:t>City Councilman Jim McCarthy drove in from Flagstaff along with Mayor Coral Evans, who wanted to borrow our logo and advertise Flagstaff at the first “All Aboard Arizona Community” in the state.</a:t>
            </a:r>
          </a:p>
          <a:p>
            <a:r>
              <a:rPr lang="en-US" dirty="0"/>
              <a:t>Chip Davis, the Northern District Director of Rep. </a:t>
            </a:r>
            <a:r>
              <a:rPr lang="en-US" dirty="0" err="1"/>
              <a:t>O’Halleran’s</a:t>
            </a:r>
            <a:r>
              <a:rPr lang="en-US" dirty="0"/>
              <a:t> office, made an appearance and assured the group of the congressman’s support of Amtrak.</a:t>
            </a:r>
          </a:p>
          <a:p>
            <a:r>
              <a:rPr lang="en-US" dirty="0"/>
              <a:t>Final result will be a resolution from the town government.  The attendees will be writing letters of thanks to </a:t>
            </a:r>
            <a:r>
              <a:rPr lang="en-US" dirty="0" err="1"/>
              <a:t>O’Halleran</a:t>
            </a:r>
            <a:r>
              <a:rPr lang="en-US" dirty="0"/>
              <a:t> and </a:t>
            </a:r>
            <a:r>
              <a:rPr lang="en-US" dirty="0" err="1"/>
              <a:t>Sinema</a:t>
            </a:r>
            <a:r>
              <a:rPr lang="en-US" dirty="0"/>
              <a:t>, and letters asking McSally to support the trains.</a:t>
            </a:r>
          </a:p>
        </p:txBody>
      </p:sp>
    </p:spTree>
    <p:extLst>
      <p:ext uri="{BB962C8B-B14F-4D97-AF65-F5344CB8AC3E}">
        <p14:creationId xmlns:p14="http://schemas.microsoft.com/office/powerpoint/2010/main" val="3839110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22CA5-6BA2-4012-8CB4-53E15BEA645D}"/>
              </a:ext>
            </a:extLst>
          </p:cNvPr>
          <p:cNvSpPr>
            <a:spLocks noGrp="1"/>
          </p:cNvSpPr>
          <p:nvPr>
            <p:ph type="title"/>
          </p:nvPr>
        </p:nvSpPr>
        <p:spPr/>
        <p:txBody>
          <a:bodyPr/>
          <a:lstStyle/>
          <a:p>
            <a:pPr algn="ctr"/>
            <a:r>
              <a:rPr lang="en-US" dirty="0"/>
              <a:t>AARP</a:t>
            </a:r>
          </a:p>
        </p:txBody>
      </p:sp>
      <p:sp>
        <p:nvSpPr>
          <p:cNvPr id="3" name="Content Placeholder 2">
            <a:extLst>
              <a:ext uri="{FF2B5EF4-FFF2-40B4-BE49-F238E27FC236}">
                <a16:creationId xmlns:a16="http://schemas.microsoft.com/office/drawing/2014/main" id="{FD264F46-2755-4EA0-A670-CCB54F7B2128}"/>
              </a:ext>
            </a:extLst>
          </p:cNvPr>
          <p:cNvSpPr>
            <a:spLocks noGrp="1"/>
          </p:cNvSpPr>
          <p:nvPr>
            <p:ph idx="1"/>
          </p:nvPr>
        </p:nvSpPr>
        <p:spPr/>
        <p:txBody>
          <a:bodyPr/>
          <a:lstStyle/>
          <a:p>
            <a:r>
              <a:rPr lang="en-US" dirty="0"/>
              <a:t>Steve Jennings, Phoenix AARP representative, believes in Amtrak and passenger rail.</a:t>
            </a:r>
          </a:p>
          <a:p>
            <a:r>
              <a:rPr lang="en-US" dirty="0"/>
              <a:t>Sent link to video to DC headquarters where “it raised eyebrows.”</a:t>
            </a:r>
          </a:p>
          <a:p>
            <a:r>
              <a:rPr lang="en-US" dirty="0"/>
              <a:t>Jim Mathews of RPA had tried to get through to AARP in March 2017 and again this year.  “AARP is a fortress.”  Steve concurred.</a:t>
            </a:r>
          </a:p>
          <a:p>
            <a:r>
              <a:rPr lang="en-US" dirty="0"/>
              <a:t>Myrna Blyth of monthly magazine: “No.  Drug pricing is Priority One.”</a:t>
            </a:r>
          </a:p>
          <a:p>
            <a:r>
              <a:rPr lang="en-US" dirty="0"/>
              <a:t>Frank Davies of weekly bulletin: “Send me info.”</a:t>
            </a:r>
          </a:p>
        </p:txBody>
      </p:sp>
    </p:spTree>
    <p:extLst>
      <p:ext uri="{BB962C8B-B14F-4D97-AF65-F5344CB8AC3E}">
        <p14:creationId xmlns:p14="http://schemas.microsoft.com/office/powerpoint/2010/main" val="1758840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AF77-1C42-4723-9D33-7B2A530CC552}"/>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1370ED8F-8DB4-4696-9BF6-E0F4383CD93A}"/>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9600" dirty="0"/>
              <a:t>?</a:t>
            </a:r>
          </a:p>
        </p:txBody>
      </p:sp>
    </p:spTree>
    <p:extLst>
      <p:ext uri="{BB962C8B-B14F-4D97-AF65-F5344CB8AC3E}">
        <p14:creationId xmlns:p14="http://schemas.microsoft.com/office/powerpoint/2010/main" val="24097888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933</TotalTime>
  <Words>1455</Words>
  <Application>Microsoft Office PowerPoint</Application>
  <PresentationFormat>Widescreen</PresentationFormat>
  <Paragraphs>131</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PHOENIX PROPOSITION 105</vt:lpstr>
      <vt:lpstr>PHOENIX PROPOSITION 105</vt:lpstr>
      <vt:lpstr>PHOENIX PROPOSITION 105</vt:lpstr>
      <vt:lpstr>POSSIBLE MAG COMMUTER RAIL</vt:lpstr>
      <vt:lpstr>MAG COMMUTER RAIL</vt:lpstr>
      <vt:lpstr>UNION PACIFIC ALTERNATIVE</vt:lpstr>
      <vt:lpstr>ENTER AMTRAK</vt:lpstr>
      <vt:lpstr>AMTRAK NATIONAL NETWORK</vt:lpstr>
      <vt:lpstr>WITC</vt:lpstr>
      <vt:lpstr>WITC</vt:lpstr>
      <vt:lpstr>WITC</vt:lpstr>
      <vt:lpstr>ARIZONA EFFORTS</vt:lpstr>
      <vt:lpstr>ARIZONA EFFORTS</vt:lpstr>
      <vt:lpstr>ARIZONA EFFORTS</vt:lpstr>
      <vt:lpstr>ARIZONA EFFORTS</vt:lpstr>
      <vt:lpstr>ARIZONA EFFORTS</vt:lpstr>
      <vt:lpstr>ARIZONA EFFORTS</vt:lpstr>
      <vt:lpstr>AARP</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Tony Trifiletti</dc:creator>
  <cp:lastModifiedBy>Alan Mott</cp:lastModifiedBy>
  <cp:revision>15</cp:revision>
  <cp:lastPrinted>2018-12-07T01:18:14Z</cp:lastPrinted>
  <dcterms:created xsi:type="dcterms:W3CDTF">2018-12-04T23:08:07Z</dcterms:created>
  <dcterms:modified xsi:type="dcterms:W3CDTF">2019-12-18T18:09:53Z</dcterms:modified>
</cp:coreProperties>
</file>